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7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58" r:id="rId13"/>
    <p:sldId id="259" r:id="rId14"/>
    <p:sldId id="260" r:id="rId15"/>
    <p:sldId id="261" r:id="rId16"/>
    <p:sldId id="26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48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ku01\OneDrive\Desktop\su_konkurs\obliczenia_konkur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anose="030F0702030302020204" pitchFamily="66" charset="0"/>
                <a:ea typeface="+mn-ea"/>
                <a:cs typeface="+mn-cs"/>
              </a:defRPr>
            </a:pPr>
            <a:r>
              <a:rPr lang="en-US" sz="6000" dirty="0" err="1">
                <a:latin typeface="Comic Sans MS" panose="030F0702030302020204" pitchFamily="66" charset="0"/>
              </a:rPr>
              <a:t>Nauka</a:t>
            </a:r>
            <a:endParaRPr lang="en-US" sz="6000" dirty="0">
              <a:latin typeface="Comic Sans MS" panose="030F0702030302020204" pitchFamily="66" charset="0"/>
            </a:endParaRPr>
          </a:p>
        </c:rich>
      </c:tx>
      <c:layout>
        <c:manualLayout>
          <c:xMode val="edge"/>
          <c:yMode val="edge"/>
          <c:x val="0.38019444444444445"/>
          <c:y val="4.1666666666666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omic Sans MS" panose="030F0702030302020204" pitchFamily="66" charset="0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nauka!$A$3:$A$17</c:f>
              <c:strCache>
                <c:ptCount val="15"/>
                <c:pt idx="0">
                  <c:v>IV a</c:v>
                </c:pt>
                <c:pt idx="1">
                  <c:v>IV b</c:v>
                </c:pt>
                <c:pt idx="2">
                  <c:v>IV c</c:v>
                </c:pt>
                <c:pt idx="3">
                  <c:v>Va</c:v>
                </c:pt>
                <c:pt idx="4">
                  <c:v>Vb</c:v>
                </c:pt>
                <c:pt idx="5">
                  <c:v>Vc</c:v>
                </c:pt>
                <c:pt idx="6">
                  <c:v>VI a</c:v>
                </c:pt>
                <c:pt idx="7">
                  <c:v>VI b</c:v>
                </c:pt>
                <c:pt idx="8">
                  <c:v>VI c</c:v>
                </c:pt>
                <c:pt idx="9">
                  <c:v>VII a</c:v>
                </c:pt>
                <c:pt idx="10">
                  <c:v>VII b</c:v>
                </c:pt>
                <c:pt idx="11">
                  <c:v>VIII a</c:v>
                </c:pt>
                <c:pt idx="12">
                  <c:v>VIII b</c:v>
                </c:pt>
                <c:pt idx="13">
                  <c:v>VIII c</c:v>
                </c:pt>
                <c:pt idx="14">
                  <c:v>VIII d</c:v>
                </c:pt>
              </c:strCache>
            </c:strRef>
          </c:cat>
          <c:val>
            <c:numRef>
              <c:f>nauka!$S$3:$S$17</c:f>
              <c:numCache>
                <c:formatCode>0</c:formatCode>
                <c:ptCount val="15"/>
                <c:pt idx="0">
                  <c:v>95.215384615384622</c:v>
                </c:pt>
                <c:pt idx="1">
                  <c:v>99.429999999999993</c:v>
                </c:pt>
                <c:pt idx="2">
                  <c:v>117.27173913043478</c:v>
                </c:pt>
                <c:pt idx="3">
                  <c:v>86.804545454545462</c:v>
                </c:pt>
                <c:pt idx="4">
                  <c:v>106.84347826086956</c:v>
                </c:pt>
                <c:pt idx="5">
                  <c:v>63.924999999999997</c:v>
                </c:pt>
                <c:pt idx="6">
                  <c:v>76.904347826086962</c:v>
                </c:pt>
                <c:pt idx="7">
                  <c:v>72.623913043478268</c:v>
                </c:pt>
                <c:pt idx="8">
                  <c:v>62.640909090909091</c:v>
                </c:pt>
                <c:pt idx="9">
                  <c:v>79.083333333333329</c:v>
                </c:pt>
                <c:pt idx="10">
                  <c:v>75.779629629629625</c:v>
                </c:pt>
                <c:pt idx="11">
                  <c:v>57.216666666666654</c:v>
                </c:pt>
                <c:pt idx="12">
                  <c:v>60.400000000000006</c:v>
                </c:pt>
                <c:pt idx="13">
                  <c:v>62.45</c:v>
                </c:pt>
                <c:pt idx="14">
                  <c:v>26.073684210526313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B4-453D-B9DB-FD5B1A41A8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6949504"/>
        <c:axId val="628062752"/>
      </c:barChart>
      <c:catAx>
        <c:axId val="626949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anose="030F0702030302020204" pitchFamily="66" charset="0"/>
                <a:ea typeface="+mn-ea"/>
                <a:cs typeface="+mn-cs"/>
              </a:defRPr>
            </a:pPr>
            <a:endParaRPr lang="pl-PL"/>
          </a:p>
        </c:txPr>
        <c:crossAx val="628062752"/>
        <c:crosses val="autoZero"/>
        <c:auto val="1"/>
        <c:lblAlgn val="ctr"/>
        <c:lblOffset val="100"/>
        <c:noMultiLvlLbl val="0"/>
      </c:catAx>
      <c:valAx>
        <c:axId val="628062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anose="030F0702030302020204" pitchFamily="66" charset="0"/>
                <a:ea typeface="+mn-ea"/>
                <a:cs typeface="+mn-cs"/>
              </a:defRPr>
            </a:pPr>
            <a:endParaRPr lang="pl-PL"/>
          </a:p>
        </c:txPr>
        <c:crossAx val="626949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6000" dirty="0" err="1">
                <a:latin typeface="Comic Sans MS" panose="030F0702030302020204" pitchFamily="66" charset="0"/>
              </a:rPr>
              <a:t>Zachowanie</a:t>
            </a:r>
            <a:endParaRPr lang="en-US" sz="6000" dirty="0">
              <a:latin typeface="Comic Sans MS" panose="030F0702030302020204" pitchFamily="66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811D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zachowanie!$A$3:$A$17</c:f>
              <c:strCache>
                <c:ptCount val="15"/>
                <c:pt idx="0">
                  <c:v>IV a</c:v>
                </c:pt>
                <c:pt idx="1">
                  <c:v>IV b</c:v>
                </c:pt>
                <c:pt idx="2">
                  <c:v>IV c</c:v>
                </c:pt>
                <c:pt idx="3">
                  <c:v>Va</c:v>
                </c:pt>
                <c:pt idx="4">
                  <c:v>Vb</c:v>
                </c:pt>
                <c:pt idx="5">
                  <c:v>Vc</c:v>
                </c:pt>
                <c:pt idx="6">
                  <c:v>VI a</c:v>
                </c:pt>
                <c:pt idx="7">
                  <c:v>VI b</c:v>
                </c:pt>
                <c:pt idx="8">
                  <c:v>VI c</c:v>
                </c:pt>
                <c:pt idx="9">
                  <c:v>VII a</c:v>
                </c:pt>
                <c:pt idx="10">
                  <c:v>VII b</c:v>
                </c:pt>
                <c:pt idx="11">
                  <c:v>VIII a</c:v>
                </c:pt>
                <c:pt idx="12">
                  <c:v>VIII b</c:v>
                </c:pt>
                <c:pt idx="13">
                  <c:v>VIII c</c:v>
                </c:pt>
                <c:pt idx="14">
                  <c:v>VIII d</c:v>
                </c:pt>
              </c:strCache>
            </c:strRef>
          </c:cat>
          <c:val>
            <c:numRef>
              <c:f>zachowanie!$O$3:$O$17</c:f>
              <c:numCache>
                <c:formatCode>0</c:formatCode>
                <c:ptCount val="15"/>
                <c:pt idx="0">
                  <c:v>46.53846153846154</c:v>
                </c:pt>
                <c:pt idx="1">
                  <c:v>50.4</c:v>
                </c:pt>
                <c:pt idx="2">
                  <c:v>56.95652173913043</c:v>
                </c:pt>
                <c:pt idx="3">
                  <c:v>51.363636363636367</c:v>
                </c:pt>
                <c:pt idx="4">
                  <c:v>56.521739130434781</c:v>
                </c:pt>
                <c:pt idx="5">
                  <c:v>46.25</c:v>
                </c:pt>
                <c:pt idx="6">
                  <c:v>52.608695652173914</c:v>
                </c:pt>
                <c:pt idx="7">
                  <c:v>40.434782608695656</c:v>
                </c:pt>
                <c:pt idx="8">
                  <c:v>39.090909090909093</c:v>
                </c:pt>
                <c:pt idx="9">
                  <c:v>47.083333333333336</c:v>
                </c:pt>
                <c:pt idx="10">
                  <c:v>42.592592592592595</c:v>
                </c:pt>
                <c:pt idx="11">
                  <c:v>60.555555555555557</c:v>
                </c:pt>
                <c:pt idx="12">
                  <c:v>35.238095238095234</c:v>
                </c:pt>
                <c:pt idx="13">
                  <c:v>35</c:v>
                </c:pt>
                <c:pt idx="14">
                  <c:v>30.526315789473681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3D-42FD-8176-77254E8327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04580624"/>
        <c:axId val="302139120"/>
      </c:barChart>
      <c:catAx>
        <c:axId val="70458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anose="030F0702030302020204" pitchFamily="66" charset="0"/>
                <a:ea typeface="+mn-ea"/>
                <a:cs typeface="+mn-cs"/>
              </a:defRPr>
            </a:pPr>
            <a:endParaRPr lang="pl-PL"/>
          </a:p>
        </c:txPr>
        <c:crossAx val="302139120"/>
        <c:crosses val="autoZero"/>
        <c:auto val="1"/>
        <c:lblAlgn val="ctr"/>
        <c:lblOffset val="100"/>
        <c:noMultiLvlLbl val="0"/>
      </c:catAx>
      <c:valAx>
        <c:axId val="302139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anose="030F0702030302020204" pitchFamily="66" charset="0"/>
                <a:ea typeface="+mn-ea"/>
                <a:cs typeface="+mn-cs"/>
              </a:defRPr>
            </a:pPr>
            <a:endParaRPr lang="pl-PL"/>
          </a:p>
        </c:txPr>
        <c:crossAx val="704580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6000" dirty="0" err="1">
                <a:latin typeface="Comic Sans MS" panose="030F0702030302020204" pitchFamily="66" charset="0"/>
              </a:rPr>
              <a:t>Frekwencja</a:t>
            </a:r>
            <a:endParaRPr lang="en-US" sz="6000" dirty="0">
              <a:latin typeface="Comic Sans MS" panose="030F0702030302020204" pitchFamily="66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8.8338363954505686E-2"/>
          <c:y val="0.38243073782443859"/>
          <c:w val="0.86721719160104982"/>
          <c:h val="0.5401848206474190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frekwencja!$A$3:$A$17</c:f>
              <c:strCache>
                <c:ptCount val="15"/>
                <c:pt idx="0">
                  <c:v>IV a</c:v>
                </c:pt>
                <c:pt idx="1">
                  <c:v>IV b</c:v>
                </c:pt>
                <c:pt idx="2">
                  <c:v>IV c</c:v>
                </c:pt>
                <c:pt idx="3">
                  <c:v>Va</c:v>
                </c:pt>
                <c:pt idx="4">
                  <c:v>Vb</c:v>
                </c:pt>
                <c:pt idx="5">
                  <c:v>Vc</c:v>
                </c:pt>
                <c:pt idx="6">
                  <c:v>VI a</c:v>
                </c:pt>
                <c:pt idx="7">
                  <c:v>VI b</c:v>
                </c:pt>
                <c:pt idx="8">
                  <c:v>VI c</c:v>
                </c:pt>
                <c:pt idx="9">
                  <c:v>VII a</c:v>
                </c:pt>
                <c:pt idx="10">
                  <c:v>VII b</c:v>
                </c:pt>
                <c:pt idx="11">
                  <c:v>VIII a</c:v>
                </c:pt>
                <c:pt idx="12">
                  <c:v>VIII b</c:v>
                </c:pt>
                <c:pt idx="13">
                  <c:v>VIII c</c:v>
                </c:pt>
                <c:pt idx="14">
                  <c:v>VIII d</c:v>
                </c:pt>
              </c:strCache>
            </c:strRef>
          </c:cat>
          <c:val>
            <c:numRef>
              <c:f>frekwencja!$I$3:$I$17</c:f>
              <c:numCache>
                <c:formatCode>0</c:formatCode>
                <c:ptCount val="15"/>
                <c:pt idx="0">
                  <c:v>-60.593846153846158</c:v>
                </c:pt>
                <c:pt idx="1">
                  <c:v>171.96</c:v>
                </c:pt>
                <c:pt idx="2">
                  <c:v>118.2913043478261</c:v>
                </c:pt>
                <c:pt idx="3">
                  <c:v>68.352727272727293</c:v>
                </c:pt>
                <c:pt idx="4">
                  <c:v>-23.249565217391279</c:v>
                </c:pt>
                <c:pt idx="5">
                  <c:v>-311.61</c:v>
                </c:pt>
                <c:pt idx="6">
                  <c:v>108.43739130434784</c:v>
                </c:pt>
                <c:pt idx="7">
                  <c:v>115.68086956521739</c:v>
                </c:pt>
                <c:pt idx="8">
                  <c:v>-24.107272727272715</c:v>
                </c:pt>
                <c:pt idx="9">
                  <c:v>-152.36000000000001</c:v>
                </c:pt>
                <c:pt idx="10">
                  <c:v>50.531111111111116</c:v>
                </c:pt>
                <c:pt idx="11">
                  <c:v>-190.86444444444442</c:v>
                </c:pt>
                <c:pt idx="12">
                  <c:v>-17.749523809523794</c:v>
                </c:pt>
                <c:pt idx="13">
                  <c:v>146.88</c:v>
                </c:pt>
                <c:pt idx="14">
                  <c:v>-208.4136842105263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B4-4D16-B648-56CA1318C9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2996480"/>
        <c:axId val="852993152"/>
      </c:barChart>
      <c:catAx>
        <c:axId val="85299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anose="030F0702030302020204" pitchFamily="66" charset="0"/>
                <a:ea typeface="+mn-ea"/>
                <a:cs typeface="+mn-cs"/>
              </a:defRPr>
            </a:pPr>
            <a:endParaRPr lang="pl-PL"/>
          </a:p>
        </c:txPr>
        <c:crossAx val="852993152"/>
        <c:crosses val="autoZero"/>
        <c:auto val="1"/>
        <c:lblAlgn val="ctr"/>
        <c:lblOffset val="100"/>
        <c:noMultiLvlLbl val="0"/>
      </c:catAx>
      <c:valAx>
        <c:axId val="852993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52996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6000" dirty="0" err="1">
                <a:latin typeface="Comic Sans MS" panose="030F0702030302020204" pitchFamily="66" charset="0"/>
              </a:rPr>
              <a:t>Aktywność</a:t>
            </a:r>
            <a:endParaRPr lang="en-US" sz="6000" dirty="0">
              <a:latin typeface="Comic Sans MS" panose="030F0702030302020204" pitchFamily="66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aktywność!$A$3:$A$17</c:f>
              <c:strCache>
                <c:ptCount val="15"/>
                <c:pt idx="0">
                  <c:v>IV a</c:v>
                </c:pt>
                <c:pt idx="1">
                  <c:v>IV b</c:v>
                </c:pt>
                <c:pt idx="2">
                  <c:v>IV c</c:v>
                </c:pt>
                <c:pt idx="3">
                  <c:v>Va</c:v>
                </c:pt>
                <c:pt idx="4">
                  <c:v>Vb</c:v>
                </c:pt>
                <c:pt idx="5">
                  <c:v>Vc</c:v>
                </c:pt>
                <c:pt idx="6">
                  <c:v>VI a</c:v>
                </c:pt>
                <c:pt idx="7">
                  <c:v>VI b</c:v>
                </c:pt>
                <c:pt idx="8">
                  <c:v>VI c</c:v>
                </c:pt>
                <c:pt idx="9">
                  <c:v>VII a</c:v>
                </c:pt>
                <c:pt idx="10">
                  <c:v>VII b</c:v>
                </c:pt>
                <c:pt idx="11">
                  <c:v>VIII a</c:v>
                </c:pt>
                <c:pt idx="12">
                  <c:v>VIII b</c:v>
                </c:pt>
                <c:pt idx="13">
                  <c:v>VIII c</c:v>
                </c:pt>
                <c:pt idx="14">
                  <c:v>VIII d</c:v>
                </c:pt>
              </c:strCache>
            </c:strRef>
          </c:cat>
          <c:val>
            <c:numRef>
              <c:f>aktywność!$M$3:$M$17</c:f>
              <c:numCache>
                <c:formatCode>0</c:formatCode>
                <c:ptCount val="15"/>
                <c:pt idx="0">
                  <c:v>61.538461538461533</c:v>
                </c:pt>
                <c:pt idx="1">
                  <c:v>200</c:v>
                </c:pt>
                <c:pt idx="2">
                  <c:v>165.21739130434781</c:v>
                </c:pt>
                <c:pt idx="3">
                  <c:v>77.27272727272728</c:v>
                </c:pt>
                <c:pt idx="4">
                  <c:v>304.3478260869565</c:v>
                </c:pt>
                <c:pt idx="5">
                  <c:v>20.833333333333329</c:v>
                </c:pt>
                <c:pt idx="6">
                  <c:v>160.86956521739131</c:v>
                </c:pt>
                <c:pt idx="7">
                  <c:v>117.39130434782609</c:v>
                </c:pt>
                <c:pt idx="8">
                  <c:v>50</c:v>
                </c:pt>
                <c:pt idx="9">
                  <c:v>95.833333333333329</c:v>
                </c:pt>
                <c:pt idx="10">
                  <c:v>192.59259259259258</c:v>
                </c:pt>
                <c:pt idx="11">
                  <c:v>72.222222222222229</c:v>
                </c:pt>
                <c:pt idx="12">
                  <c:v>185.71428571428569</c:v>
                </c:pt>
                <c:pt idx="13">
                  <c:v>60</c:v>
                </c:pt>
                <c:pt idx="14">
                  <c:v>126.31578947368419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73-4D64-90C6-EB7A700173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91839488"/>
        <c:axId val="791840320"/>
      </c:barChart>
      <c:catAx>
        <c:axId val="79183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anose="030F0702030302020204" pitchFamily="66" charset="0"/>
                <a:ea typeface="+mn-ea"/>
                <a:cs typeface="+mn-cs"/>
              </a:defRPr>
            </a:pPr>
            <a:endParaRPr lang="pl-PL"/>
          </a:p>
        </c:txPr>
        <c:crossAx val="791840320"/>
        <c:crosses val="autoZero"/>
        <c:auto val="1"/>
        <c:lblAlgn val="ctr"/>
        <c:lblOffset val="100"/>
        <c:noMultiLvlLbl val="0"/>
      </c:catAx>
      <c:valAx>
        <c:axId val="791840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91839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600" dirty="0" err="1">
                <a:latin typeface="Comic Sans MS" panose="030F0702030302020204" pitchFamily="66" charset="0"/>
              </a:rPr>
              <a:t>Najlepsza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latin typeface="Comic Sans MS" panose="030F0702030302020204" pitchFamily="66" charset="0"/>
              </a:rPr>
              <a:t>klasa</a:t>
            </a:r>
            <a:r>
              <a:rPr lang="en-US" sz="3600" dirty="0">
                <a:latin typeface="Comic Sans MS" panose="030F0702030302020204" pitchFamily="66" charset="0"/>
              </a:rPr>
              <a:t> w I </a:t>
            </a:r>
            <a:r>
              <a:rPr lang="en-US" sz="3600" dirty="0" err="1">
                <a:latin typeface="Comic Sans MS" panose="030F0702030302020204" pitchFamily="66" charset="0"/>
              </a:rPr>
              <a:t>półroczu</a:t>
            </a:r>
            <a:r>
              <a:rPr lang="en-US" sz="3600" dirty="0">
                <a:latin typeface="Comic Sans MS" panose="030F0702030302020204" pitchFamily="66" charset="0"/>
              </a:rPr>
              <a:t> 2022/2023</a:t>
            </a:r>
          </a:p>
        </c:rich>
      </c:tx>
      <c:layout>
        <c:manualLayout>
          <c:xMode val="edge"/>
          <c:yMode val="edge"/>
          <c:x val="0.16571719160104986"/>
          <c:y val="2.55474470908850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konkurs!$A$3:$A$17</c:f>
              <c:strCache>
                <c:ptCount val="15"/>
                <c:pt idx="0">
                  <c:v>IV a</c:v>
                </c:pt>
                <c:pt idx="1">
                  <c:v>IV b</c:v>
                </c:pt>
                <c:pt idx="2">
                  <c:v>IV c</c:v>
                </c:pt>
                <c:pt idx="3">
                  <c:v>Va</c:v>
                </c:pt>
                <c:pt idx="4">
                  <c:v>Vb</c:v>
                </c:pt>
                <c:pt idx="5">
                  <c:v>Vc</c:v>
                </c:pt>
                <c:pt idx="6">
                  <c:v>VI a</c:v>
                </c:pt>
                <c:pt idx="7">
                  <c:v>VI b</c:v>
                </c:pt>
                <c:pt idx="8">
                  <c:v>VI c</c:v>
                </c:pt>
                <c:pt idx="9">
                  <c:v>VII a</c:v>
                </c:pt>
                <c:pt idx="10">
                  <c:v>VII b</c:v>
                </c:pt>
                <c:pt idx="11">
                  <c:v>VIII a</c:v>
                </c:pt>
                <c:pt idx="12">
                  <c:v>VIII b</c:v>
                </c:pt>
                <c:pt idx="13">
                  <c:v>VIII c</c:v>
                </c:pt>
                <c:pt idx="14">
                  <c:v>VIII d</c:v>
                </c:pt>
              </c:strCache>
            </c:strRef>
          </c:cat>
          <c:val>
            <c:numRef>
              <c:f>konkurs!$F$3:$F$17</c:f>
              <c:numCache>
                <c:formatCode>General</c:formatCode>
                <c:ptCount val="15"/>
                <c:pt idx="0">
                  <c:v>495</c:v>
                </c:pt>
                <c:pt idx="1">
                  <c:v>720</c:v>
                </c:pt>
                <c:pt idx="2">
                  <c:v>725</c:v>
                </c:pt>
                <c:pt idx="3">
                  <c:v>580</c:v>
                </c:pt>
                <c:pt idx="4">
                  <c:v>695</c:v>
                </c:pt>
                <c:pt idx="5">
                  <c:v>350</c:v>
                </c:pt>
                <c:pt idx="6">
                  <c:v>620</c:v>
                </c:pt>
                <c:pt idx="7">
                  <c:v>520</c:v>
                </c:pt>
                <c:pt idx="8">
                  <c:v>370</c:v>
                </c:pt>
                <c:pt idx="9">
                  <c:v>495</c:v>
                </c:pt>
                <c:pt idx="10">
                  <c:v>560</c:v>
                </c:pt>
                <c:pt idx="11">
                  <c:v>450</c:v>
                </c:pt>
                <c:pt idx="12">
                  <c:v>460</c:v>
                </c:pt>
                <c:pt idx="13">
                  <c:v>430</c:v>
                </c:pt>
                <c:pt idx="14">
                  <c:v>330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98-476F-B710-9761B1CC40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4993312"/>
        <c:axId val="374992064"/>
      </c:barChart>
      <c:catAx>
        <c:axId val="37499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anose="030F0702030302020204" pitchFamily="66" charset="0"/>
                <a:ea typeface="+mn-ea"/>
                <a:cs typeface="+mn-cs"/>
              </a:defRPr>
            </a:pPr>
            <a:endParaRPr lang="pl-PL"/>
          </a:p>
        </c:txPr>
        <c:crossAx val="374992064"/>
        <c:crosses val="autoZero"/>
        <c:auto val="1"/>
        <c:lblAlgn val="ctr"/>
        <c:lblOffset val="100"/>
        <c:noMultiLvlLbl val="0"/>
      </c:catAx>
      <c:valAx>
        <c:axId val="374992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7499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905-BEED-4466-B37A-6315EBB40029}" type="datetimeFigureOut">
              <a:rPr lang="pl-PL" smtClean="0"/>
              <a:t>01.02.2023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F9FE-13D7-49CE-8AFD-0FFA54C4A7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422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905-BEED-4466-B37A-6315EBB40029}" type="datetimeFigureOut">
              <a:rPr lang="pl-PL" smtClean="0"/>
              <a:t>01.02.2023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F9FE-13D7-49CE-8AFD-0FFA54C4A7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365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905-BEED-4466-B37A-6315EBB40029}" type="datetimeFigureOut">
              <a:rPr lang="pl-PL" smtClean="0"/>
              <a:t>01.02.2023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F9FE-13D7-49CE-8AFD-0FFA54C4A78A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16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905-BEED-4466-B37A-6315EBB40029}" type="datetimeFigureOut">
              <a:rPr lang="pl-PL" smtClean="0"/>
              <a:t>01.02.2023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F9FE-13D7-49CE-8AFD-0FFA54C4A7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2016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905-BEED-4466-B37A-6315EBB40029}" type="datetimeFigureOut">
              <a:rPr lang="pl-PL" smtClean="0"/>
              <a:t>01.02.2023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F9FE-13D7-49CE-8AFD-0FFA54C4A78A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8425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905-BEED-4466-B37A-6315EBB40029}" type="datetimeFigureOut">
              <a:rPr lang="pl-PL" smtClean="0"/>
              <a:t>01.02.2023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F9FE-13D7-49CE-8AFD-0FFA54C4A7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2400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905-BEED-4466-B37A-6315EBB40029}" type="datetimeFigureOut">
              <a:rPr lang="pl-PL" smtClean="0"/>
              <a:t>01.02.2023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F9FE-13D7-49CE-8AFD-0FFA54C4A7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4953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905-BEED-4466-B37A-6315EBB40029}" type="datetimeFigureOut">
              <a:rPr lang="pl-PL" smtClean="0"/>
              <a:t>01.02.2023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F9FE-13D7-49CE-8AFD-0FFA54C4A7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717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905-BEED-4466-B37A-6315EBB40029}" type="datetimeFigureOut">
              <a:rPr lang="pl-PL" smtClean="0"/>
              <a:t>01.02.2023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F9FE-13D7-49CE-8AFD-0FFA54C4A7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2481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905-BEED-4466-B37A-6315EBB40029}" type="datetimeFigureOut">
              <a:rPr lang="pl-PL" smtClean="0"/>
              <a:t>01.02.2023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F9FE-13D7-49CE-8AFD-0FFA54C4A7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5001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905-BEED-4466-B37A-6315EBB40029}" type="datetimeFigureOut">
              <a:rPr lang="pl-PL" smtClean="0"/>
              <a:t>01.02.2023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F9FE-13D7-49CE-8AFD-0FFA54C4A7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099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905-BEED-4466-B37A-6315EBB40029}" type="datetimeFigureOut">
              <a:rPr lang="pl-PL" smtClean="0"/>
              <a:t>01.02.2023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F9FE-13D7-49CE-8AFD-0FFA54C4A7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178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905-BEED-4466-B37A-6315EBB40029}" type="datetimeFigureOut">
              <a:rPr lang="pl-PL" smtClean="0"/>
              <a:t>01.02.2023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F9FE-13D7-49CE-8AFD-0FFA54C4A7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1461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905-BEED-4466-B37A-6315EBB40029}" type="datetimeFigureOut">
              <a:rPr lang="pl-PL" smtClean="0"/>
              <a:t>01.02.2023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F9FE-13D7-49CE-8AFD-0FFA54C4A7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8265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905-BEED-4466-B37A-6315EBB40029}" type="datetimeFigureOut">
              <a:rPr lang="pl-PL" smtClean="0"/>
              <a:t>01.02.2023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F9FE-13D7-49CE-8AFD-0FFA54C4A7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4974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905-BEED-4466-B37A-6315EBB40029}" type="datetimeFigureOut">
              <a:rPr lang="pl-PL" smtClean="0"/>
              <a:t>01.02.2023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F9FE-13D7-49CE-8AFD-0FFA54C4A7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53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A3905-BEED-4466-B37A-6315EBB40029}" type="datetimeFigureOut">
              <a:rPr lang="pl-PL" smtClean="0"/>
              <a:t>01.02.2023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F9F9FE-13D7-49CE-8AFD-0FFA54C4A7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1649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C918D4D6-6CF6-B82C-6161-BD1BD90E9B02}"/>
              </a:ext>
            </a:extLst>
          </p:cNvPr>
          <p:cNvSpPr txBox="1"/>
          <p:nvPr/>
        </p:nvSpPr>
        <p:spPr>
          <a:xfrm>
            <a:off x="751115" y="1536174"/>
            <a:ext cx="1049382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6000" dirty="0">
                <a:latin typeface="Comic Sans MS" panose="030F0702030302020204" pitchFamily="66" charset="0"/>
              </a:rPr>
              <a:t>Konkurs o puchar przechodni Dyrektora Szkoły na najlepszą klasę w I półroczu roku szkolnego 2022/2023</a:t>
            </a:r>
            <a:endParaRPr lang="pl-PL" sz="6000" dirty="0"/>
          </a:p>
        </p:txBody>
      </p:sp>
    </p:spTree>
    <p:extLst>
      <p:ext uri="{BB962C8B-B14F-4D97-AF65-F5344CB8AC3E}">
        <p14:creationId xmlns:p14="http://schemas.microsoft.com/office/powerpoint/2010/main" val="627406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FF07870F-2434-0108-B0FB-D2C4E2B77286}"/>
              </a:ext>
            </a:extLst>
          </p:cNvPr>
          <p:cNvSpPr txBox="1"/>
          <p:nvPr/>
        </p:nvSpPr>
        <p:spPr>
          <a:xfrm>
            <a:off x="3052646" y="1069380"/>
            <a:ext cx="6105292" cy="5842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klasa VII a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Adam </a:t>
            </a:r>
            <a:r>
              <a:rPr lang="pl-PL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Zgutka</a:t>
            </a: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			5,07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Agata </a:t>
            </a:r>
            <a:r>
              <a:rPr lang="pl-PL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Ulejczyk</a:t>
            </a: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			4,93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500"/>
              </a:spcBef>
              <a:spcAft>
                <a:spcPts val="500"/>
              </a:spcAft>
            </a:pPr>
            <a:r>
              <a:rPr lang="pl-PL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 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kl. VII b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Emilia Sołtys 				5,14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Karol Jabłoński				4,93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Joanna Piwko				4,93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Julia Kąkol					4,86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Gabriela Skwarek			4,79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l-PL" sz="18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 </a:t>
            </a:r>
            <a:endParaRPr lang="pl-PL" sz="18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10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B4788B-21D5-185E-3D8F-C61312D8893A}"/>
              </a:ext>
            </a:extLst>
          </p:cNvPr>
          <p:cNvSpPr txBox="1"/>
          <p:nvPr/>
        </p:nvSpPr>
        <p:spPr>
          <a:xfrm>
            <a:off x="3052646" y="1582341"/>
            <a:ext cx="6105292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klasa VIII b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Patrycja Nocuń				4.79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Maciej Kozioł				4,79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 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algn="ctr"/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 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algn="ctr"/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klasa VIII c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Dominika Nowak			4.86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 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algn="ctr"/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 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algn="ctr"/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klasa VIII d 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Karolina </a:t>
            </a:r>
            <a:r>
              <a:rPr lang="pl-PL" sz="2400" kern="150" dirty="0" err="1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Przędzik</a:t>
            </a:r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			5,21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br>
              <a:rPr lang="pl-PL" sz="18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1841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80A0A0CC-09FB-E757-5EB9-0FE1D2776B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8893401"/>
              </p:ext>
            </p:extLst>
          </p:nvPr>
        </p:nvGraphicFramePr>
        <p:xfrm>
          <a:off x="925286" y="511629"/>
          <a:ext cx="10439400" cy="5998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693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063BFBB0-408C-601A-0234-7D2523EE8A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7284224"/>
              </p:ext>
            </p:extLst>
          </p:nvPr>
        </p:nvGraphicFramePr>
        <p:xfrm>
          <a:off x="511629" y="304801"/>
          <a:ext cx="10439400" cy="5932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5086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6DB4EB08-47B2-7904-8B6A-60F59FA1DE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897278"/>
              </p:ext>
            </p:extLst>
          </p:nvPr>
        </p:nvGraphicFramePr>
        <p:xfrm>
          <a:off x="674914" y="272144"/>
          <a:ext cx="10482943" cy="6237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9834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EDC9C43D-72B5-EB35-8085-C8676DDF7F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2244763"/>
              </p:ext>
            </p:extLst>
          </p:nvPr>
        </p:nvGraphicFramePr>
        <p:xfrm>
          <a:off x="446313" y="468085"/>
          <a:ext cx="11234057" cy="6139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937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192B656A-6183-7A2C-3946-C2E9BBC090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2026558"/>
              </p:ext>
            </p:extLst>
          </p:nvPr>
        </p:nvGraphicFramePr>
        <p:xfrm>
          <a:off x="674914" y="544285"/>
          <a:ext cx="10668000" cy="5965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0250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9E233800-EFBF-F62E-29C8-C2F885D65A4E}"/>
              </a:ext>
            </a:extLst>
          </p:cNvPr>
          <p:cNvSpPr txBox="1"/>
          <p:nvPr/>
        </p:nvSpPr>
        <p:spPr>
          <a:xfrm>
            <a:off x="1906859" y="2174488"/>
            <a:ext cx="728453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4800" kern="150" dirty="0">
                <a:solidFill>
                  <a:srgbClr val="2D2D2D"/>
                </a:solidFill>
                <a:effectLst/>
                <a:latin typeface="Comic Sans MS" panose="030F0702030302020204" pitchFamily="66" charset="0"/>
                <a:ea typeface="NSimSun" panose="02010609030101010101" pitchFamily="49" charset="-122"/>
                <a:cs typeface="Times New Roman" panose="02020603050405020304" pitchFamily="18" charset="0"/>
              </a:rPr>
              <a:t>Uczniowie wyróżnieni w I półroczu roku szkolnego 2022/2023</a:t>
            </a:r>
            <a:endParaRPr lang="pl-PL" sz="48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611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97FA3780-7B51-096A-449A-4D168016EEB5}"/>
              </a:ext>
            </a:extLst>
          </p:cNvPr>
          <p:cNvSpPr txBox="1"/>
          <p:nvPr/>
        </p:nvSpPr>
        <p:spPr>
          <a:xfrm>
            <a:off x="2442117" y="1300212"/>
            <a:ext cx="5656455" cy="4257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klasa </a:t>
            </a:r>
            <a:r>
              <a:rPr lang="pl-PL" sz="2400" kern="150" dirty="0" err="1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IVa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342900" lvl="0" indent="-342900" algn="ctr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Kamil Łaszewski 			5,27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Zofia Szewczak 			5,18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Tomasz Jabłoński	 		5,09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Maja Kalinowska 			5,09 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Pola </a:t>
            </a:r>
            <a:r>
              <a:rPr lang="pl-PL" sz="2400" dirty="0" err="1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Rajkiewicz</a:t>
            </a: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	5,09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Antonina </a:t>
            </a:r>
            <a:r>
              <a:rPr lang="pl-PL" sz="2400" dirty="0" err="1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Turkowicz</a:t>
            </a: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4,91 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ctr">
              <a:spcBef>
                <a:spcPts val="500"/>
              </a:spcBef>
              <a:spcAft>
                <a:spcPts val="500"/>
              </a:spcAft>
            </a:pPr>
            <a:r>
              <a:rPr lang="pl-PL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641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>
            <a:extLst>
              <a:ext uri="{FF2B5EF4-FFF2-40B4-BE49-F238E27FC236}">
                <a16:creationId xmlns:a16="http://schemas.microsoft.com/office/drawing/2014/main" id="{E6F378CC-068F-0B9D-413E-F81D7F0F33F1}"/>
              </a:ext>
            </a:extLst>
          </p:cNvPr>
          <p:cNvSpPr txBox="1"/>
          <p:nvPr/>
        </p:nvSpPr>
        <p:spPr>
          <a:xfrm>
            <a:off x="3052646" y="2028617"/>
            <a:ext cx="6105292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klasa IV b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Antoni Marek 		5.36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Patrycja Antosiewicz 		5.18 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Antoni </a:t>
            </a:r>
            <a:r>
              <a:rPr lang="pl-PL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Gajc</a:t>
            </a: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	5.09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Aleksander Sikorski 		5.08 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Zuzanna Łysik 		5.00 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Bryan Makowski 		4.82 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25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14886DDA-AE21-CB16-BDA9-8E143D3214F6}"/>
              </a:ext>
            </a:extLst>
          </p:cNvPr>
          <p:cNvSpPr txBox="1"/>
          <p:nvPr/>
        </p:nvSpPr>
        <p:spPr>
          <a:xfrm>
            <a:off x="3052646" y="1069380"/>
            <a:ext cx="6105292" cy="5734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kl. </a:t>
            </a:r>
            <a:r>
              <a:rPr lang="pl-PL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IVc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Szczepaniuk Oliwia 			5,55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Faustyna </a:t>
            </a:r>
            <a:r>
              <a:rPr lang="pl-PL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Jackowicz</a:t>
            </a: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5,36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Alicja </a:t>
            </a:r>
            <a:r>
              <a:rPr lang="pl-PL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Żaboklicka</a:t>
            </a: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5,36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Zofia </a:t>
            </a:r>
            <a:r>
              <a:rPr lang="pl-PL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Doleńska</a:t>
            </a: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	5,18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Maja Sadoch 					5,18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Aleksandra Ratajczak			5,00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Julia Burda						4,91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Jreremiasz</a:t>
            </a: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Piotrkowicz</a:t>
            </a: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4,91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Hanna </a:t>
            </a:r>
            <a:r>
              <a:rPr lang="pl-PL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Walo</a:t>
            </a: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			4,91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Krzysztof Sędłak				4,82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pl-PL" sz="11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071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83F322F0-E381-123E-86E8-17D7EB8BA0B0}"/>
              </a:ext>
            </a:extLst>
          </p:cNvPr>
          <p:cNvSpPr txBox="1"/>
          <p:nvPr/>
        </p:nvSpPr>
        <p:spPr>
          <a:xfrm>
            <a:off x="3052646" y="2231236"/>
            <a:ext cx="6105292" cy="2949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klasa V a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Kinga Szczepek 			5,33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Julia </a:t>
            </a:r>
            <a:r>
              <a:rPr lang="pl-PL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Gosztowt</a:t>
            </a: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5,18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Liliana </a:t>
            </a:r>
            <a:r>
              <a:rPr lang="pl-PL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Safiańska</a:t>
            </a: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4,92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Aleksandra Bakuła			4,75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Marika </a:t>
            </a:r>
            <a:r>
              <a:rPr lang="pl-PL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Zgutka</a:t>
            </a: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4,75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994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69151095-64C9-0E52-24C4-932E7371E666}"/>
              </a:ext>
            </a:extLst>
          </p:cNvPr>
          <p:cNvSpPr txBox="1"/>
          <p:nvPr/>
        </p:nvSpPr>
        <p:spPr>
          <a:xfrm>
            <a:off x="3052646" y="1420758"/>
            <a:ext cx="6105292" cy="4847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kl. V b 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Igor Jackiewicz			5,25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Oliwia Jóźwiak			5,00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Dominik Rutyna		5,00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Mateusz </a:t>
            </a:r>
            <a:r>
              <a:rPr lang="pl-PL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Kozdrój</a:t>
            </a: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4,92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Krzysztof </a:t>
            </a:r>
            <a:r>
              <a:rPr lang="pl-PL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Chróścik</a:t>
            </a: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4,83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Bartłomiej Piotrowski	4,83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Aleksandra </a:t>
            </a:r>
            <a:r>
              <a:rPr lang="pl-PL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Gańko</a:t>
            </a: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4,75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Michał Lesiński		4,75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703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BC9CFCA4-0AEC-0828-FBC5-4DDFE5F67CE9}"/>
              </a:ext>
            </a:extLst>
          </p:cNvPr>
          <p:cNvSpPr txBox="1"/>
          <p:nvPr/>
        </p:nvSpPr>
        <p:spPr>
          <a:xfrm>
            <a:off x="3052646" y="858617"/>
            <a:ext cx="6105292" cy="62211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pl-P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klasa </a:t>
            </a:r>
            <a:r>
              <a:rPr lang="pl-PL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Vc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Natalia Rokicka 			4,83 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 err="1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Mikusek</a:t>
            </a: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Tomasz			4,82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5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Sadoch Julia 				4,75 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500"/>
              </a:spcBef>
              <a:spcAft>
                <a:spcPts val="800"/>
              </a:spcAft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07000"/>
              </a:lnSpc>
              <a:spcBef>
                <a:spcPts val="500"/>
              </a:spcBef>
              <a:spcAft>
                <a:spcPts val="500"/>
              </a:spcAft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klasa VI a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Franciszek </a:t>
            </a:r>
            <a:r>
              <a:rPr lang="pl-PL" sz="2400" dirty="0" err="1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Trebnio</a:t>
            </a: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5.00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Zuzanna Wąsowska		4,92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Patryk Królikowski 		4,83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Dominik Lewandowski	4,75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5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Martyna Nocuń				4,75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500"/>
              </a:spcBef>
              <a:spcAft>
                <a:spcPts val="800"/>
              </a:spcAft>
            </a:pPr>
            <a:r>
              <a:rPr lang="pl-PL" sz="18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216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9A7F6CA4-72CD-1F3A-C3E8-D17A3614B388}"/>
              </a:ext>
            </a:extLst>
          </p:cNvPr>
          <p:cNvSpPr txBox="1"/>
          <p:nvPr/>
        </p:nvSpPr>
        <p:spPr>
          <a:xfrm>
            <a:off x="3052646" y="1325925"/>
            <a:ext cx="6105292" cy="52736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klasa VI b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Zuzanna Czajkowska 		5,08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Michał Wypustek 			5,08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Franciszek Żurawski 		4,91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Błażej Kucharczyk 		4,83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240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klasa VI c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Bartosz Antosiewicz  		 4,83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Filip Olszewski 			 4,75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r>
              <a:rPr lang="pl-PL" sz="2400" kern="150" dirty="0">
                <a:solidFill>
                  <a:srgbClr val="2D2D2D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 </a:t>
            </a:r>
            <a:endParaRPr lang="pl-PL" sz="2400" kern="150" dirty="0"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78910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407</TotalTime>
  <Words>457</Words>
  <Application>Microsoft Office PowerPoint</Application>
  <PresentationFormat>Panoramiczny</PresentationFormat>
  <Paragraphs>99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5" baseType="lpstr">
      <vt:lpstr>Arial</vt:lpstr>
      <vt:lpstr>Calibri</vt:lpstr>
      <vt:lpstr>Comic Sans MS</vt:lpstr>
      <vt:lpstr>Liberation Serif</vt:lpstr>
      <vt:lpstr>Segoe UI</vt:lpstr>
      <vt:lpstr>Times New Roman</vt:lpstr>
      <vt:lpstr>Trebuchet MS</vt:lpstr>
      <vt:lpstr>Wingdings 3</vt:lpstr>
      <vt:lpstr>Faseta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Zawadzka</dc:creator>
  <cp:lastModifiedBy>Anna Zawadzka</cp:lastModifiedBy>
  <cp:revision>2</cp:revision>
  <cp:lastPrinted>2023-02-01T22:11:17Z</cp:lastPrinted>
  <dcterms:created xsi:type="dcterms:W3CDTF">2023-02-01T15:23:34Z</dcterms:created>
  <dcterms:modified xsi:type="dcterms:W3CDTF">2023-02-01T22:11:27Z</dcterms:modified>
</cp:coreProperties>
</file>