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2020-03-18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JEST DYSLEKSJA ROZWOJOWA?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sz="4000" dirty="0" smtClean="0"/>
          </a:p>
          <a:p>
            <a:pPr algn="ctr">
              <a:buNone/>
            </a:pPr>
            <a:r>
              <a:rPr lang="pl-PL" sz="4000" b="1" dirty="0" smtClean="0"/>
              <a:t>SPECYFICZNE TRUDNOŚCI </a:t>
            </a:r>
            <a:br>
              <a:rPr lang="pl-PL" sz="4000" b="1" dirty="0" smtClean="0"/>
            </a:br>
            <a:r>
              <a:rPr lang="pl-PL" sz="4000" b="1" dirty="0" smtClean="0"/>
              <a:t>W CZYTANIU I PISANIU U DZIECI </a:t>
            </a:r>
            <a:br>
              <a:rPr lang="pl-PL" sz="4000" b="1" dirty="0" smtClean="0"/>
            </a:br>
            <a:r>
              <a:rPr lang="pl-PL" sz="4000" b="1" dirty="0" smtClean="0"/>
              <a:t>O PRAWIDŁOWY ROZWOJU </a:t>
            </a:r>
            <a:r>
              <a:rPr lang="pl-PL" sz="4000" b="1" dirty="0" smtClean="0"/>
              <a:t>UMYSŁOWYM</a:t>
            </a:r>
          </a:p>
          <a:p>
            <a:pPr algn="ctr">
              <a:buNone/>
            </a:pPr>
            <a:endParaRPr lang="pl-PL" sz="4000" b="1" dirty="0" smtClean="0"/>
          </a:p>
          <a:p>
            <a:pPr algn="ctr">
              <a:buNone/>
            </a:pPr>
            <a:r>
              <a:rPr lang="pl-PL" sz="1200" b="1" dirty="0" smtClean="0"/>
              <a:t>Opracowanie: Justyna </a:t>
            </a:r>
            <a:r>
              <a:rPr lang="pl-PL" sz="1200" b="1" dirty="0" err="1" smtClean="0"/>
              <a:t>Kulma</a:t>
            </a:r>
            <a:r>
              <a:rPr lang="pl-PL" sz="1200" b="1" dirty="0" smtClean="0"/>
              <a:t> - Mazurek</a:t>
            </a:r>
            <a:r>
              <a:rPr lang="pl-PL" sz="4000" dirty="0" smtClean="0"/>
              <a:t/>
            </a:r>
            <a:br>
              <a:rPr lang="pl-PL" sz="4000" dirty="0" smtClean="0"/>
            </a:br>
            <a:endParaRPr lang="pl-PL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DYSLEKSJA ROZWOJOWA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600" b="1" dirty="0" smtClean="0"/>
              <a:t>DYSLEKSJA</a:t>
            </a:r>
            <a:r>
              <a:rPr lang="pl-PL" sz="3600" dirty="0" smtClean="0"/>
              <a:t> – SPECYFICZNE TRUDNOŚCI </a:t>
            </a:r>
            <a:br>
              <a:rPr lang="pl-PL" sz="3600" dirty="0" smtClean="0"/>
            </a:br>
            <a:r>
              <a:rPr lang="pl-PL" sz="3600" dirty="0" smtClean="0"/>
              <a:t>W CZYTANIU</a:t>
            </a:r>
          </a:p>
          <a:p>
            <a:pPr algn="ctr">
              <a:buNone/>
            </a:pPr>
            <a:r>
              <a:rPr lang="pl-PL" sz="3600" b="1" dirty="0" smtClean="0"/>
              <a:t>DYSORTOGRAFIA</a:t>
            </a:r>
            <a:r>
              <a:rPr lang="pl-PL" sz="3600" dirty="0" smtClean="0"/>
              <a:t> – SPECYFICZNE TRUDNOŚCI </a:t>
            </a:r>
            <a:br>
              <a:rPr lang="pl-PL" sz="3600" dirty="0" smtClean="0"/>
            </a:br>
            <a:r>
              <a:rPr lang="pl-PL" sz="3600" dirty="0" smtClean="0"/>
              <a:t>Z OPANOWANIEM POPRAWNEJ PISOWNI </a:t>
            </a:r>
            <a:br>
              <a:rPr lang="pl-PL" sz="3600" dirty="0" smtClean="0"/>
            </a:br>
            <a:r>
              <a:rPr lang="pl-PL" sz="3600" dirty="0" smtClean="0"/>
              <a:t>( W TYM BŁĘDY ORTOGRAFICZNE)</a:t>
            </a:r>
          </a:p>
          <a:p>
            <a:pPr algn="ctr">
              <a:buNone/>
            </a:pPr>
            <a:r>
              <a:rPr lang="pl-PL" sz="3600" b="1" dirty="0" smtClean="0"/>
              <a:t>DYSGRAFIA</a:t>
            </a:r>
            <a:r>
              <a:rPr lang="pl-PL" sz="3600" dirty="0" smtClean="0"/>
              <a:t> – NISKI POZIOM GRAFICZNY PISMA </a:t>
            </a:r>
            <a:endParaRPr lang="pl-PL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Dysleksja rozwojowa – jak postępować?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Wzbudzać motywację do pracy i nauki </a:t>
            </a:r>
            <a:br>
              <a:rPr lang="pl-PL" dirty="0" smtClean="0"/>
            </a:br>
            <a:r>
              <a:rPr lang="pl-PL" dirty="0" smtClean="0"/>
              <a:t>u dzieci.</a:t>
            </a:r>
          </a:p>
          <a:p>
            <a:pPr marL="514350" indent="-514350">
              <a:buAutoNum type="arabicPeriod"/>
            </a:pPr>
            <a:r>
              <a:rPr lang="pl-PL" dirty="0" smtClean="0"/>
              <a:t>Dostrzegać, doceniać i chwalić postępy </a:t>
            </a:r>
            <a:br>
              <a:rPr lang="pl-PL" dirty="0" smtClean="0"/>
            </a:br>
            <a:r>
              <a:rPr lang="pl-PL" dirty="0" smtClean="0"/>
              <a:t>w pracy.</a:t>
            </a:r>
          </a:p>
          <a:p>
            <a:pPr marL="514350" indent="-514350">
              <a:buAutoNum type="arabicPeriod"/>
            </a:pPr>
            <a:r>
              <a:rPr lang="pl-PL" dirty="0" smtClean="0"/>
              <a:t>Poświęcić większą ilość czasu na lekturę – zarówno czytanie dziecku, jak i skłanianie go do czytania.</a:t>
            </a:r>
          </a:p>
          <a:p>
            <a:pPr marL="514350" indent="-51435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Dysleksja rozwojowa – jak postępować?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4. Wypracowanie z dzieckiem odpowiedniego harmonogramu pracy (stały czas, miejsce nauki).</a:t>
            </a:r>
          </a:p>
          <a:p>
            <a:pPr>
              <a:buNone/>
            </a:pPr>
            <a:r>
              <a:rPr lang="pl-PL" dirty="0" smtClean="0"/>
              <a:t>5. Pomaganie dziecku, kontrolowanie efektów jego pracy.</a:t>
            </a:r>
          </a:p>
          <a:p>
            <a:pPr>
              <a:buNone/>
            </a:pPr>
            <a:r>
              <a:rPr lang="pl-PL" dirty="0" smtClean="0"/>
              <a:t>6. Nie wolno wyręczać dziecka w wyszukiwaniu, poprawianiu błędów.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Dysleksja rozwojowa – jak postępować?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7. Kierowanie do dziecka krótkich, prostych poleceń i upewnienie się, czy je zrozumiało.</a:t>
            </a:r>
          </a:p>
          <a:p>
            <a:pPr>
              <a:buNone/>
            </a:pPr>
            <a:r>
              <a:rPr lang="pl-PL" dirty="0" smtClean="0"/>
              <a:t>8. Dzielenie dziecku materiału do opanowania na małe porcje, wydłużanie czasu na wykonywanie zadań, stosowanie zwiększonej ilości ćwiczeń, powtórzeń.</a:t>
            </a:r>
          </a:p>
          <a:p>
            <a:pPr>
              <a:buNone/>
            </a:pPr>
            <a:r>
              <a:rPr lang="pl-PL" dirty="0" smtClean="0"/>
              <a:t>9. Nie należy wymagać od dziecka pisania na tablicy, czytania głośnego na forum.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DLA UCZNIÓW Z DYSLEKSJĄ KORZYSTNE MOŻE BYĆ: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dirty="0" smtClean="0"/>
              <a:t>słuchanie lektur (</a:t>
            </a:r>
            <a:r>
              <a:rPr lang="pl-PL" dirty="0" err="1" smtClean="0"/>
              <a:t>audiobooki</a:t>
            </a:r>
            <a:r>
              <a:rPr lang="pl-PL" dirty="0" smtClean="0"/>
              <a:t>);</a:t>
            </a:r>
          </a:p>
          <a:p>
            <a:pPr fontAlgn="base"/>
            <a:r>
              <a:rPr lang="pl-PL" dirty="0" smtClean="0"/>
              <a:t>pisanie na komputerze (łatwiej odczytywać, poprawiać, uzupełniać notatki);</a:t>
            </a:r>
          </a:p>
          <a:p>
            <a:pPr fontAlgn="base"/>
            <a:r>
              <a:rPr lang="pl-PL" dirty="0" smtClean="0"/>
              <a:t>nagrywanie dyktafonem swoich wypowiedzi, by przepisać je ze słuchu (wypracowania)</a:t>
            </a:r>
          </a:p>
          <a:p>
            <a:pPr fontAlgn="base"/>
            <a:r>
              <a:rPr lang="pl-PL" dirty="0" smtClean="0"/>
              <a:t>pisanie drukowanymi literami (zwiększa czytelność pracy);</a:t>
            </a:r>
          </a:p>
          <a:p>
            <a:pPr fontAlgn="base"/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DLA UCZNIÓW Z DYSLEKSJĄ KORZYSTNE MOŻE BYĆ: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l-PL" dirty="0" smtClean="0"/>
              <a:t>zastąpienie zeszytu skoroszytem (można usuwać, dodawać, zmieniać kolejność kartek, co ułatwia korektę i uzupełnianie notatek);</a:t>
            </a:r>
          </a:p>
          <a:p>
            <a:pPr fontAlgn="base"/>
            <a:r>
              <a:rPr lang="pl-PL" dirty="0" smtClean="0"/>
              <a:t>zeszyty z powiększoną liniaturą(ułatwiają zapis);</a:t>
            </a:r>
          </a:p>
          <a:p>
            <a:pPr fontAlgn="base"/>
            <a:r>
              <a:rPr lang="pl-PL" dirty="0" smtClean="0"/>
              <a:t>czytanie ze wskaźnikiem (zaznaczanie wyrazu, który jest odczytywany)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ĆWICZENIA ORTOGRAFICZNE DLA UCZNIÓW Z DYSLEKSJĄ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Praca ze słownikiem ortograficznym.</a:t>
            </a:r>
          </a:p>
          <a:p>
            <a:r>
              <a:rPr lang="pl-PL" dirty="0" smtClean="0"/>
              <a:t>Krzyżówki ortograficzne.</a:t>
            </a:r>
          </a:p>
          <a:p>
            <a:r>
              <a:rPr lang="pl-PL" dirty="0" smtClean="0"/>
              <a:t>Tworzenie wyrazów pokrewnych do wyrazów </a:t>
            </a:r>
            <a:br>
              <a:rPr lang="pl-PL" dirty="0" smtClean="0"/>
            </a:br>
            <a:r>
              <a:rPr lang="pl-PL" dirty="0" smtClean="0"/>
              <a:t>z trudnością ortograficzną, np. marzec – marcowy</a:t>
            </a:r>
          </a:p>
          <a:p>
            <a:r>
              <a:rPr lang="pl-PL" dirty="0" smtClean="0"/>
              <a:t>Podanie zasad ortograficznych uzasadniających pisownię trudnego wyrazu.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ĆWICZENIA ORTOGRAFICZNE DLA UCZNIÓW Z DYSLEKSJĄ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Założenie zeszytu pracy, w którym dziecko tworzy własny słownik ortograficzny – zapisuje wyraz, który sprawia mu trudność; można wykonać rysunek, np. </a:t>
            </a:r>
            <a:r>
              <a:rPr lang="pl-PL" smtClean="0"/>
              <a:t>róża</a:t>
            </a:r>
          </a:p>
          <a:p>
            <a:pPr>
              <a:buNone/>
            </a:pPr>
            <a:r>
              <a:rPr lang="pl-PL" smtClean="0"/>
              <a:t>   </a:t>
            </a:r>
            <a:endParaRPr lang="pl-PL" dirty="0"/>
          </a:p>
        </p:txBody>
      </p:sp>
      <p:pic>
        <p:nvPicPr>
          <p:cNvPr id="1026" name="Picture 2" descr="C:\Users\Justyna\Desktop\roza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429000"/>
            <a:ext cx="2034790" cy="25095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275</Words>
  <Application>Microsoft Office PowerPoint</Application>
  <PresentationFormat>Pokaz na ekranie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CZY JEST DYSLEKSJA ROZWOJOWA?</vt:lpstr>
      <vt:lpstr>DYSLEKSJA ROZWOJOWA</vt:lpstr>
      <vt:lpstr>Dysleksja rozwojowa – jak postępować?</vt:lpstr>
      <vt:lpstr>Dysleksja rozwojowa – jak postępować?</vt:lpstr>
      <vt:lpstr>Dysleksja rozwojowa – jak postępować?</vt:lpstr>
      <vt:lpstr>DLA UCZNIÓW Z DYSLEKSJĄ KORZYSTNE MOŻE BYĆ:</vt:lpstr>
      <vt:lpstr>DLA UCZNIÓW Z DYSLEKSJĄ KORZYSTNE MOŻE BYĆ:</vt:lpstr>
      <vt:lpstr>ĆWICZENIA ORTOGRAFICZNE DLA UCZNIÓW Z DYSLEKSJĄ</vt:lpstr>
      <vt:lpstr>ĆWICZENIA ORTOGRAFICZNE DLA UCZNIÓW Z DYSLEKSJĄ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JEST DYSLEKSJA ROZWOJOWA?</dc:title>
  <dc:creator>Justyna Kulma - Mazurek</dc:creator>
  <cp:lastModifiedBy>Justyna</cp:lastModifiedBy>
  <cp:revision>7</cp:revision>
  <dcterms:created xsi:type="dcterms:W3CDTF">2019-10-07T17:07:24Z</dcterms:created>
  <dcterms:modified xsi:type="dcterms:W3CDTF">2020-03-18T06:19:20Z</dcterms:modified>
</cp:coreProperties>
</file>